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7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97" r:id="rId12"/>
    <p:sldId id="272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6" r:id="rId24"/>
    <p:sldId id="29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1"/>
    <p:restoredTop sz="94611"/>
  </p:normalViewPr>
  <p:slideViewPr>
    <p:cSldViewPr snapToGrid="0" snapToObjects="1">
      <p:cViewPr>
        <p:scale>
          <a:sx n="60" d="100"/>
          <a:sy n="60" d="100"/>
        </p:scale>
        <p:origin x="-1668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1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0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2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46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8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14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14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60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18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7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7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3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81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10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5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6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75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5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9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80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  <p:pic>
        <p:nvPicPr>
          <p:cNvPr id="8" name="Picture 2" descr="C:\Users\DELL\Desktop\Commission Nationale Innovation Entreprenariat\Infographie\Logo3.png"/>
          <p:cNvPicPr>
            <a:picLocks noChangeAspect="1" noChangeArrowheads="1"/>
          </p:cNvPicPr>
          <p:nvPr userDrawn="1"/>
        </p:nvPicPr>
        <p:blipFill>
          <a:blip r:embed="rId2"/>
          <a:srcRect b="19483"/>
          <a:stretch>
            <a:fillRect/>
          </a:stretch>
        </p:blipFill>
        <p:spPr bwMode="auto">
          <a:xfrm>
            <a:off x="0" y="40954"/>
            <a:ext cx="748534" cy="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544173" y="8956"/>
            <a:ext cx="91466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اللجنة الوطنية لمتابعة البرامج الدولية لدعم الابتكار و </a:t>
            </a:r>
            <a:r>
              <a:rPr lang="ar-D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المقاولتية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Commission Nationale de Suivi des Programmes Internationaux de Soutien de l’Innovation et de l’Entreprenariat</a:t>
            </a:r>
            <a:endParaRPr lang="ar-DZ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38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D1EB-C493-ED4F-AFBA-FA8567915D63}" type="datetimeFigureOut">
              <a:rPr lang="x-none" smtClean="0"/>
              <a:pPr/>
              <a:t>26/02/2025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7DB4AF-D358-504E-B918-61F30713C683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7240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8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1454005"/>
            <a:ext cx="8791581" cy="45858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Poppins"/>
              </a:rPr>
              <a:t>Podim</a:t>
            </a:r>
            <a:r>
              <a:rPr lang="en-GB" sz="2800" b="1" dirty="0" smtClean="0">
                <a:solidFill>
                  <a:srgbClr val="FF0000"/>
                </a:solidFill>
                <a:latin typeface="Poppins"/>
              </a:rPr>
              <a:t> </a:t>
            </a:r>
            <a:r>
              <a:rPr lang="en-GB" sz="2800" b="1" dirty="0">
                <a:latin typeface="Poppins"/>
              </a:rPr>
              <a:t>the premier CEE </a:t>
            </a:r>
            <a:r>
              <a:rPr lang="en-GB" sz="2800" b="1" dirty="0" err="1">
                <a:latin typeface="Poppins"/>
              </a:rPr>
              <a:t>startup</a:t>
            </a:r>
            <a:r>
              <a:rPr lang="en-GB" sz="2800" b="1" dirty="0">
                <a:latin typeface="Poppins"/>
              </a:rPr>
              <a:t> &amp; tech event</a:t>
            </a:r>
          </a:p>
          <a:p>
            <a:endParaRPr lang="en-GB" sz="2800" b="1" dirty="0" smtClean="0">
              <a:solidFill>
                <a:srgbClr val="333333"/>
              </a:solidFill>
              <a:latin typeface="Poppins"/>
            </a:endParaRPr>
          </a:p>
          <a:p>
            <a:endParaRPr lang="en-GB" sz="2800" b="1" dirty="0">
              <a:solidFill>
                <a:srgbClr val="333333"/>
              </a:solidFill>
              <a:latin typeface="Poppins"/>
            </a:endParaRPr>
          </a:p>
          <a:p>
            <a:r>
              <a:rPr lang="en-GB" sz="2800" dirty="0" smtClean="0">
                <a:latin typeface="var( --e-global-typography-text-font-family )"/>
              </a:rPr>
              <a:t>Is </a:t>
            </a:r>
            <a:r>
              <a:rPr lang="en-GB" sz="2800" dirty="0">
                <a:latin typeface="var( --e-global-typography-text-font-family )"/>
              </a:rPr>
              <a:t>tailored </a:t>
            </a:r>
            <a:r>
              <a:rPr lang="en-GB" sz="2800" dirty="0" smtClean="0">
                <a:latin typeface="var( --e-global-typography-text-font-family )"/>
              </a:rPr>
              <a:t>for: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err="1" smtClean="0">
                <a:latin typeface="var( --e-global-typography-text-font-family )"/>
              </a:rPr>
              <a:t>startups</a:t>
            </a:r>
            <a:r>
              <a:rPr lang="en-GB" sz="2800" dirty="0" smtClean="0">
                <a:latin typeface="var( --e-global-typography-text-font-family )"/>
              </a:rPr>
              <a:t> </a:t>
            </a:r>
            <a:r>
              <a:rPr lang="en-GB" sz="2800" dirty="0">
                <a:latin typeface="var( --e-global-typography-text-font-family )"/>
              </a:rPr>
              <a:t>&amp; </a:t>
            </a:r>
            <a:r>
              <a:rPr lang="en-GB" sz="2800" dirty="0" err="1">
                <a:latin typeface="var( --e-global-typography-text-font-family )"/>
              </a:rPr>
              <a:t>scaleups</a:t>
            </a:r>
            <a:r>
              <a:rPr lang="en-GB" sz="2800" dirty="0">
                <a:latin typeface="var( --e-global-typography-text-font-family )"/>
              </a:rPr>
              <a:t>, </a:t>
            </a:r>
            <a:endParaRPr lang="en-GB" sz="2800" dirty="0" smtClean="0">
              <a:latin typeface="var( --e-global-typography-text-font-family )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var( --e-global-typography-text-font-family )"/>
              </a:rPr>
              <a:t>visionary </a:t>
            </a:r>
            <a:r>
              <a:rPr lang="en-GB" sz="2800" dirty="0">
                <a:latin typeface="var( --e-global-typography-text-font-family )"/>
              </a:rPr>
              <a:t>investors</a:t>
            </a:r>
            <a:r>
              <a:rPr lang="en-GB" sz="2800" dirty="0" smtClean="0">
                <a:latin typeface="var( --e-global-typography-text-font-family )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var( --e-global-typography-text-font-family )"/>
              </a:rPr>
              <a:t>forward-thinking </a:t>
            </a:r>
            <a:r>
              <a:rPr lang="en-GB" sz="2800" dirty="0">
                <a:latin typeface="var( --e-global-typography-text-font-family )"/>
              </a:rPr>
              <a:t>business executives, </a:t>
            </a:r>
            <a:endParaRPr lang="en-GB" sz="2800" dirty="0" smtClean="0">
              <a:latin typeface="var( --e-global-typography-text-font-family )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var( --e-global-typography-text-font-family )"/>
              </a:rPr>
              <a:t>all </a:t>
            </a:r>
            <a:r>
              <a:rPr lang="en-GB" sz="2800" dirty="0">
                <a:latin typeface="var( --e-global-typography-text-font-family )"/>
              </a:rPr>
              <a:t>those with an appetite for </a:t>
            </a:r>
            <a:r>
              <a:rPr lang="en-GB" sz="2800" dirty="0" smtClean="0">
                <a:latin typeface="var( --e-global-typography-text-font-family )"/>
              </a:rPr>
              <a:t>ground-breaking  </a:t>
            </a:r>
            <a:r>
              <a:rPr lang="en-GB" sz="2800" dirty="0">
                <a:latin typeface="var( --e-global-typography-text-font-family )"/>
              </a:rPr>
              <a:t>ideas and </a:t>
            </a:r>
            <a:r>
              <a:rPr lang="en-GB" sz="2800" dirty="0" smtClean="0">
                <a:latin typeface="var( --e-global-typography-text-font-family )"/>
              </a:rPr>
              <a:t>networking.</a:t>
            </a:r>
            <a:r>
              <a:rPr lang="en-GB" sz="2000" dirty="0" smtClean="0">
                <a:latin typeface="var( --e-global-typography-text-font-family )"/>
              </a:rPr>
              <a:t>.</a:t>
            </a:r>
            <a:endParaRPr lang="en-GB" sz="2000" dirty="0">
              <a:latin typeface="var( --e-global-typography-text-font-family )"/>
            </a:endParaRPr>
          </a:p>
          <a:p>
            <a:endParaRPr lang="fr-FR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endParaRPr lang="ar-DZ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587" y="2258004"/>
            <a:ext cx="3915116" cy="33860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8603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4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el badr info\Downloads\Podim-startups-tal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408"/>
            <a:ext cx="12286596" cy="73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26586" y="5673437"/>
            <a:ext cx="1200374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8. </a:t>
            </a:r>
            <a:r>
              <a:rPr lang="en-GB" sz="2400" b="1" dirty="0" smtClean="0">
                <a:solidFill>
                  <a:srgbClr val="C00000"/>
                </a:solidFill>
              </a:rPr>
              <a:t>Searching </a:t>
            </a:r>
            <a:r>
              <a:rPr lang="en-GB" sz="2400" b="1" dirty="0">
                <a:solidFill>
                  <a:srgbClr val="C00000"/>
                </a:solidFill>
              </a:rPr>
              <a:t>for talent</a:t>
            </a:r>
            <a:r>
              <a:rPr lang="en-GB" sz="2400" b="1" dirty="0"/>
              <a:t>?</a:t>
            </a:r>
          </a:p>
          <a:p>
            <a:r>
              <a:rPr lang="en-GB" sz="2400" dirty="0" err="1"/>
              <a:t>Podim</a:t>
            </a:r>
            <a:r>
              <a:rPr lang="en-GB" sz="2400" dirty="0"/>
              <a:t> is your go-to destination if you’re seeking fresh team members. With a gathering of up to 1,000 tech-savvy </a:t>
            </a:r>
            <a:r>
              <a:rPr lang="en-GB" sz="2400" dirty="0" smtClean="0"/>
              <a:t>change-makers.</a:t>
            </a:r>
          </a:p>
        </p:txBody>
      </p:sp>
    </p:spTree>
    <p:extLst>
      <p:ext uri="{BB962C8B-B14F-4D97-AF65-F5344CB8AC3E}">
        <p14:creationId xmlns:p14="http://schemas.microsoft.com/office/powerpoint/2010/main" xmlns="" val="15960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8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0361" y="2274595"/>
            <a:ext cx="12002987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prstClr val="black"/>
                </a:solidFill>
                <a:latin typeface="Poppins"/>
              </a:rPr>
              <a:t>Podim's</a:t>
            </a:r>
            <a:r>
              <a:rPr lang="en-GB" sz="2800" b="1" dirty="0">
                <a:solidFill>
                  <a:prstClr val="black"/>
                </a:solidFill>
                <a:latin typeface="Poppins"/>
              </a:rPr>
              <a:t> year-round </a:t>
            </a:r>
            <a:r>
              <a:rPr lang="en-GB" sz="2800" b="1" dirty="0" smtClean="0">
                <a:solidFill>
                  <a:prstClr val="black"/>
                </a:solidFill>
                <a:latin typeface="Poppins"/>
              </a:rPr>
              <a:t>impact</a:t>
            </a:r>
          </a:p>
          <a:p>
            <a:endParaRPr lang="en-GB" sz="2800" b="1" dirty="0">
              <a:solidFill>
                <a:prstClr val="black"/>
              </a:solidFill>
              <a:latin typeface="Poppins"/>
            </a:endParaRPr>
          </a:p>
          <a:p>
            <a:r>
              <a:rPr lang="en-GB" sz="2800" dirty="0">
                <a:solidFill>
                  <a:prstClr val="black"/>
                </a:solidFill>
                <a:latin typeface="Poppins"/>
              </a:rPr>
              <a:t>Beyond the </a:t>
            </a:r>
            <a:r>
              <a:rPr lang="en-GB" sz="2800" dirty="0" err="1">
                <a:solidFill>
                  <a:prstClr val="black"/>
                </a:solidFill>
                <a:latin typeface="Poppins"/>
              </a:rPr>
              <a:t>Podim</a:t>
            </a:r>
            <a:r>
              <a:rPr lang="en-GB" sz="2800" dirty="0">
                <a:solidFill>
                  <a:prstClr val="black"/>
                </a:solidFill>
                <a:latin typeface="Poppins"/>
              </a:rPr>
              <a:t> summit, our events like Bootcamp, Demo Days , and networking events connect the ecosystem, offer extra touchpoints for </a:t>
            </a:r>
            <a:r>
              <a:rPr lang="en-GB" sz="2800" dirty="0" err="1">
                <a:solidFill>
                  <a:prstClr val="black"/>
                </a:solidFill>
                <a:latin typeface="Poppins"/>
              </a:rPr>
              <a:t>Podim</a:t>
            </a:r>
            <a:r>
              <a:rPr lang="en-GB" sz="2800" dirty="0">
                <a:solidFill>
                  <a:prstClr val="black"/>
                </a:solidFill>
                <a:latin typeface="Poppins"/>
              </a:rPr>
              <a:t> partners and highlight opportunities</a:t>
            </a:r>
            <a:r>
              <a:rPr lang="en-GB" sz="3200" b="1" dirty="0">
                <a:solidFill>
                  <a:prstClr val="black"/>
                </a:solidFill>
                <a:latin typeface="Poppins"/>
              </a:rPr>
              <a:t>.</a:t>
            </a:r>
            <a:endParaRPr lang="fr-FR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el badr info\Downloads\Podim2025-funnel-1536x47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6381" y="4522484"/>
            <a:ext cx="13357726" cy="47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6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2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7186" y="63403"/>
            <a:ext cx="8791581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Commission National</a:t>
            </a:r>
            <a:r>
              <a:rPr lang="fr-FR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</a:t>
            </a:r>
            <a:r>
              <a:rPr lang="fr-F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r-FR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Suivi des Programmes Internationaux de Soutien </a:t>
            </a:r>
            <a:r>
              <a:rPr lang="fr-F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l'Innovation </a:t>
            </a:r>
            <a:r>
              <a:rPr lang="fr-FR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et </a:t>
            </a:r>
            <a:r>
              <a:rPr lang="fr-F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l'Entreprenariat</a:t>
            </a:r>
          </a:p>
          <a:p>
            <a:pPr algn="ctr"/>
            <a:endParaRPr lang="fr-FR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ar-D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اللجنة </a:t>
            </a:r>
            <a:r>
              <a:rPr lang="ar-DZ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الوطنية لمتابعة البرامج الدولية لدعم </a:t>
            </a:r>
            <a:r>
              <a:rPr lang="ar-DZ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الإبتكار</a:t>
            </a:r>
            <a:r>
              <a:rPr lang="ar-DZ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ar-DZ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والمقاولاتية</a:t>
            </a:r>
            <a:endParaRPr lang="ar-DZ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el badr info\Downloads\Podim-Startup-Scaleup-Catalog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86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279228" y="2013744"/>
            <a:ext cx="566755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2400" b="1" dirty="0" smtClean="0">
              <a:latin typeface="Poppins"/>
            </a:endParaRPr>
          </a:p>
          <a:p>
            <a:pPr algn="ctr"/>
            <a:endParaRPr lang="en-GB" sz="2400" b="1" dirty="0" smtClean="0">
              <a:latin typeface="Poppins"/>
            </a:endParaRPr>
          </a:p>
          <a:p>
            <a:pPr algn="ctr"/>
            <a:endParaRPr lang="en-GB" sz="2400" b="1" dirty="0">
              <a:latin typeface="Poppins"/>
            </a:endParaRPr>
          </a:p>
          <a:p>
            <a:pPr algn="ctr"/>
            <a:r>
              <a:rPr lang="en-GB" sz="3600" b="1" dirty="0" smtClean="0">
                <a:latin typeface="Poppins"/>
              </a:rPr>
              <a:t>What's </a:t>
            </a:r>
            <a:r>
              <a:rPr lang="en-GB" sz="3600" b="1" dirty="0">
                <a:latin typeface="Poppins"/>
              </a:rPr>
              <a:t>the next move</a:t>
            </a:r>
            <a:r>
              <a:rPr lang="en-GB" sz="3600" b="1" dirty="0" smtClean="0">
                <a:latin typeface="Poppins"/>
              </a:rPr>
              <a:t>?</a:t>
            </a:r>
          </a:p>
          <a:p>
            <a:pPr algn="ctr"/>
            <a:endParaRPr lang="fr-FR" sz="2400" b="1" dirty="0">
              <a:latin typeface="Poppins"/>
            </a:endParaRPr>
          </a:p>
          <a:p>
            <a:pPr algn="ctr"/>
            <a:endParaRPr lang="fr-FR" sz="2400" b="1" dirty="0" smtClean="0">
              <a:latin typeface="Poppins"/>
            </a:endParaRPr>
          </a:p>
          <a:p>
            <a:pPr algn="ctr"/>
            <a:endParaRPr lang="en-GB" sz="2400" b="1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8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el badr info\Downloads\b57dccfb-cf6d-4b38-87fb-d8a2f228406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038" y="-34662"/>
            <a:ext cx="5486680" cy="68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8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8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el badr info\Downloads\294ec9da-aa84-451f-8932-a2ffeddf0a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352" y="-34662"/>
            <a:ext cx="5234151" cy="68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6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8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el badr info\Downloads\9397cc33-f819-4cde-8f98-0c110edc93d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822" y="14058"/>
            <a:ext cx="5249916" cy="68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77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324"/>
            <a:ext cx="12249804" cy="7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el badr info\Downloads\c89614ce-a750-49be-b4b4-cfbed1ff1d7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586" y="-961704"/>
            <a:ext cx="5186855" cy="78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1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324"/>
            <a:ext cx="12249804" cy="7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el badr info\Downloads\e372abc3-c6a8-42f5-87ba-de0279dfbbc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586" y="-1739654"/>
            <a:ext cx="5234152" cy="89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04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324"/>
            <a:ext cx="12249804" cy="7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C:\Users\el badr info\Downloads\2b162ffc-f90a-48e4-b704-4263dec8ea66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586" y="-1030487"/>
            <a:ext cx="5218385" cy="84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8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324"/>
            <a:ext cx="12249804" cy="7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el badr info\Downloads\87338017-d263-4528-afc7-62eecdc424d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25" y="-1028472"/>
            <a:ext cx="5312978" cy="94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07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8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15766" y="1454005"/>
            <a:ext cx="8791581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Poppins"/>
              </a:rPr>
              <a:t>Podim</a:t>
            </a:r>
            <a:r>
              <a:rPr lang="en-GB" sz="2800" b="1" dirty="0" smtClean="0">
                <a:solidFill>
                  <a:srgbClr val="FF0000"/>
                </a:solidFill>
                <a:latin typeface="Poppins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Poppins"/>
              </a:rPr>
              <a:t>founded </a:t>
            </a:r>
            <a:r>
              <a:rPr lang="en-GB" sz="2800" dirty="0" smtClean="0">
                <a:solidFill>
                  <a:schemeClr val="tx1"/>
                </a:solidFill>
                <a:latin typeface="var( --e-global-typography-text-font-family )"/>
              </a:rPr>
              <a:t>in </a:t>
            </a:r>
            <a:r>
              <a:rPr lang="en-GB" sz="2800" dirty="0">
                <a:latin typeface="var( --e-global-typography-text-font-family )"/>
              </a:rPr>
              <a:t>1980 and situated in </a:t>
            </a:r>
            <a:endParaRPr lang="en-GB" sz="2800" dirty="0" smtClean="0">
              <a:latin typeface="var( --e-global-typography-text-font-family )"/>
            </a:endParaRPr>
          </a:p>
          <a:p>
            <a:r>
              <a:rPr lang="en-GB" sz="2800" dirty="0" smtClean="0">
                <a:latin typeface="var( --e-global-typography-text-font-family )"/>
              </a:rPr>
              <a:t>Slovenia,</a:t>
            </a:r>
          </a:p>
          <a:p>
            <a:endParaRPr lang="en-GB" sz="2800" dirty="0">
              <a:latin typeface="var( --e-global-typography-text-font-family )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var( --e-global-typography-text-font-family )"/>
              </a:rPr>
              <a:t>leading </a:t>
            </a:r>
            <a:r>
              <a:rPr lang="en-GB" sz="2800" dirty="0">
                <a:latin typeface="var( --e-global-typography-text-font-family )"/>
              </a:rPr>
              <a:t>and most influential </a:t>
            </a:r>
            <a:r>
              <a:rPr lang="en-GB" sz="2800" dirty="0" err="1">
                <a:latin typeface="var( --e-global-typography-text-font-family )"/>
              </a:rPr>
              <a:t>startup</a:t>
            </a:r>
            <a:r>
              <a:rPr lang="en-GB" sz="2800" dirty="0">
                <a:latin typeface="var( --e-global-typography-text-font-family )"/>
              </a:rPr>
              <a:t> and tech </a:t>
            </a:r>
            <a:r>
              <a:rPr lang="en-GB" sz="2800" dirty="0" smtClean="0">
                <a:latin typeface="var( --e-global-typography-text-font-family )"/>
              </a:rPr>
              <a:t>  </a:t>
            </a:r>
          </a:p>
          <a:p>
            <a:r>
              <a:rPr lang="en-GB" sz="2800" dirty="0" smtClean="0">
                <a:latin typeface="var( --e-global-typography-text-font-family )"/>
              </a:rPr>
              <a:t>event </a:t>
            </a:r>
            <a:r>
              <a:rPr lang="en-GB" sz="2800" dirty="0">
                <a:latin typeface="var( --e-global-typography-text-font-family )"/>
              </a:rPr>
              <a:t>in Central and Eastern Europe (CEE</a:t>
            </a:r>
            <a:r>
              <a:rPr lang="en-GB" sz="2800" dirty="0" smtClean="0">
                <a:latin typeface="var( --e-global-typography-text-font-family )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var( --e-global-typography-text-font-family )"/>
              </a:rPr>
              <a:t>where </a:t>
            </a:r>
            <a:r>
              <a:rPr lang="en-GB" sz="2800" dirty="0">
                <a:latin typeface="var( --e-global-typography-text-font-family )"/>
              </a:rPr>
              <a:t>innovation converges with business opportunities, </a:t>
            </a:r>
            <a:endParaRPr lang="en-GB" sz="2800" dirty="0" smtClean="0">
              <a:latin typeface="var( --e-global-typography-text-font-family )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var( --e-global-typography-text-font-family )"/>
              </a:rPr>
              <a:t>capital </a:t>
            </a:r>
            <a:r>
              <a:rPr lang="en-GB" sz="2800" dirty="0">
                <a:latin typeface="var( --e-global-typography-text-font-family )"/>
              </a:rPr>
              <a:t>infusion</a:t>
            </a:r>
            <a:r>
              <a:rPr lang="en-GB" sz="2800" dirty="0" smtClean="0">
                <a:latin typeface="var( --e-global-typography-text-font-family )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var( --e-global-typography-text-font-family )"/>
              </a:rPr>
              <a:t>knowledge </a:t>
            </a:r>
            <a:r>
              <a:rPr lang="en-GB" sz="2800" dirty="0">
                <a:latin typeface="var( --e-global-typography-text-font-family )"/>
              </a:rPr>
              <a:t>exchange, and expertise. </a:t>
            </a:r>
            <a:endParaRPr lang="en-GB" sz="2800" dirty="0" smtClean="0">
              <a:latin typeface="var( --e-global-typography-text-font-family )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var( --e-global-typography-text-font-family )"/>
              </a:rPr>
              <a:t>connects you </a:t>
            </a:r>
            <a:r>
              <a:rPr lang="en-GB" sz="2800" dirty="0">
                <a:latin typeface="var( --e-global-typography-text-font-family )"/>
              </a:rPr>
              <a:t>to a global network of </a:t>
            </a:r>
            <a:endParaRPr lang="en-GB" sz="2800" dirty="0" smtClean="0">
              <a:latin typeface="var( --e-global-typography-text-font-family )"/>
            </a:endParaRPr>
          </a:p>
          <a:p>
            <a:r>
              <a:rPr lang="en-GB" sz="2800" dirty="0" smtClean="0">
                <a:latin typeface="var( --e-global-typography-text-font-family )"/>
              </a:rPr>
              <a:t>stakeholders </a:t>
            </a:r>
            <a:r>
              <a:rPr lang="en-GB" sz="2800" dirty="0">
                <a:latin typeface="var( --e-global-typography-text-font-family )"/>
              </a:rPr>
              <a:t>eager to collaborate</a:t>
            </a:r>
            <a:r>
              <a:rPr lang="en-GB" sz="2800" dirty="0" smtClean="0">
                <a:latin typeface="var( --e-global-typography-text-font-family )"/>
              </a:rPr>
              <a:t>.</a:t>
            </a:r>
            <a:endParaRPr lang="fr-FR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el badr info\Downloads\Podim-About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036" y="1454005"/>
            <a:ext cx="4713895" cy="48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6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324"/>
            <a:ext cx="12249804" cy="7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el badr info\Downloads\9d81739c-4273-4d65-a5df-2f8a3ace95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290" y="-1101862"/>
            <a:ext cx="5265681" cy="903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1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324"/>
            <a:ext cx="12249804" cy="7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el badr info\Downloads\db6d3e36-ec3d-48dc-a849-994028603af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59" y="-3475562"/>
            <a:ext cx="531297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5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324"/>
            <a:ext cx="12249804" cy="7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C:\Users\el badr info\Downloads\592d94a3-0782-4f15-b1a5-2f26b90b31f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931" y="-2474740"/>
            <a:ext cx="5420219" cy="95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1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2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7186" y="63403"/>
            <a:ext cx="8791581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Commission National</a:t>
            </a:r>
            <a:r>
              <a:rPr lang="fr-FR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</a:t>
            </a:r>
            <a:r>
              <a:rPr lang="fr-F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fr-FR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Suivi des Programmes Internationaux de Soutien </a:t>
            </a:r>
            <a:r>
              <a:rPr lang="fr-F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l'Innovation </a:t>
            </a:r>
            <a:r>
              <a:rPr lang="fr-FR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et </a:t>
            </a:r>
            <a:r>
              <a:rPr lang="fr-F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l'Entreprenariat</a:t>
            </a:r>
          </a:p>
          <a:p>
            <a:pPr algn="ctr"/>
            <a:endParaRPr lang="fr-FR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ar-D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اللجنة </a:t>
            </a:r>
            <a:r>
              <a:rPr lang="ar-DZ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الوطنية لمتابعة البرامج الدولية لدعم </a:t>
            </a:r>
            <a:r>
              <a:rPr lang="ar-DZ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الإبتكار</a:t>
            </a:r>
            <a:r>
              <a:rPr lang="ar-DZ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ar-DZ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والمقاولاتية</a:t>
            </a:r>
            <a:endParaRPr lang="ar-DZ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el badr info\Downloads\Podim-Startup-Scaleup-Catalog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86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C:\Users\el badr info\Downloads\65f6b0d8-a1c2-48a4-a6fa-f46915c267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8" y="-536028"/>
            <a:ext cx="4493909" cy="742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Users\el badr info\Downloads\3625c918-3434-4288-b0b7-815e70d53b5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221" y="1581183"/>
            <a:ext cx="4502291" cy="35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C:\Users\el badr info\Downloads\7ec11fdb-22fc-4b95-85ae-26b42fbae8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849" y="-185114"/>
            <a:ext cx="3957144" cy="71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8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83324"/>
            <a:ext cx="12249804" cy="7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72910" y="5494862"/>
            <a:ext cx="540757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000" dirty="0" smtClean="0"/>
              <a:t>   https</a:t>
            </a:r>
            <a:r>
              <a:rPr lang="en-GB" sz="4000" dirty="0"/>
              <a:t>://podim.org/</a:t>
            </a:r>
          </a:p>
        </p:txBody>
      </p:sp>
      <p:pic>
        <p:nvPicPr>
          <p:cNvPr id="25602" name="Picture 2" descr="C:\Users\el badr info\Downloads\download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030" y="701474"/>
            <a:ext cx="8702566" cy="43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89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3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el badr info\Downloads\Podim-startups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8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050995" y="1846729"/>
            <a:ext cx="719881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Poppins"/>
              </a:rPr>
              <a:t>1. </a:t>
            </a:r>
            <a:r>
              <a:rPr lang="en-GB" sz="2800" dirty="0" err="1" smtClean="0">
                <a:solidFill>
                  <a:prstClr val="black"/>
                </a:solidFill>
                <a:latin typeface="Poppins"/>
              </a:rPr>
              <a:t>Podim</a:t>
            </a:r>
            <a:r>
              <a:rPr lang="en-GB" sz="2800" dirty="0" smtClean="0">
                <a:solidFill>
                  <a:prstClr val="black"/>
                </a:solidFill>
                <a:latin typeface="Poppin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Poppins"/>
              </a:rPr>
              <a:t>connects you with global investors, corporate giants, and collaboration opportunities</a:t>
            </a:r>
            <a:r>
              <a:rPr lang="en-GB" sz="2800" dirty="0" smtClean="0">
                <a:solidFill>
                  <a:prstClr val="black"/>
                </a:solidFill>
                <a:latin typeface="Poppins"/>
              </a:rPr>
              <a:t>.</a:t>
            </a:r>
            <a:endParaRPr lang="en-GB" sz="2800" dirty="0">
              <a:solidFill>
                <a:prstClr val="black"/>
              </a:solidFill>
              <a:latin typeface="Poppin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61930" y="877990"/>
            <a:ext cx="662694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black"/>
                </a:solidFill>
                <a:latin typeface="Poppins"/>
              </a:rPr>
              <a:t>Why choose to be a </a:t>
            </a:r>
            <a:r>
              <a:rPr lang="en-GB" sz="2800" b="1" dirty="0" err="1">
                <a:solidFill>
                  <a:prstClr val="black"/>
                </a:solidFill>
                <a:latin typeface="Poppins"/>
              </a:rPr>
              <a:t>Podim</a:t>
            </a:r>
            <a:r>
              <a:rPr lang="en-GB" sz="2800" b="1" dirty="0">
                <a:solidFill>
                  <a:prstClr val="black"/>
                </a:solidFill>
                <a:latin typeface="Poppins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Poppins"/>
              </a:rPr>
              <a:t>startup</a:t>
            </a:r>
            <a:r>
              <a:rPr lang="en-GB" sz="2800" b="1" dirty="0">
                <a:solidFill>
                  <a:prstClr val="black"/>
                </a:solidFill>
                <a:latin typeface="Poppi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8720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l badr info\Downloads\52959091626_3f52ef673f_o-scaled-e1709297180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62"/>
            <a:ext cx="12249804" cy="68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el badr info\Downloads\Podim-startups-2-Founder-focus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0" y="-34662"/>
            <a:ext cx="12232004" cy="68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7896" y="-31532"/>
            <a:ext cx="5945543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  <a:latin typeface="Poppins"/>
              </a:rPr>
              <a:t>2. </a:t>
            </a:r>
            <a:r>
              <a:rPr lang="en-GB" sz="2400" b="1" dirty="0" err="1" smtClean="0">
                <a:solidFill>
                  <a:prstClr val="black"/>
                </a:solidFill>
                <a:latin typeface="Poppins"/>
              </a:rPr>
              <a:t>Podim</a:t>
            </a: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 offers 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digital promotion </a:t>
            </a: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via;</a:t>
            </a:r>
          </a:p>
          <a:p>
            <a:endParaRPr lang="en-GB" sz="2400" dirty="0" smtClean="0">
              <a:solidFill>
                <a:prstClr val="black"/>
              </a:solidFill>
              <a:latin typeface="Poppi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our own and partner channels</a:t>
            </a: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while media outlets and journalists at </a:t>
            </a:r>
            <a:r>
              <a:rPr lang="en-GB" sz="2400" dirty="0" err="1">
                <a:solidFill>
                  <a:prstClr val="black"/>
                </a:solidFill>
                <a:latin typeface="Poppins"/>
              </a:rPr>
              <a:t>Podim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 are eager to amplify your </a:t>
            </a:r>
            <a:r>
              <a:rPr lang="en-GB" sz="2400" dirty="0" err="1">
                <a:solidFill>
                  <a:prstClr val="black"/>
                </a:solidFill>
                <a:latin typeface="Poppins"/>
              </a:rPr>
              <a:t>startup’s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 global reach. </a:t>
            </a:r>
            <a:endParaRPr lang="en-GB" sz="2400" dirty="0" smtClean="0">
              <a:solidFill>
                <a:prstClr val="black"/>
              </a:solidFill>
              <a:latin typeface="Poppi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Our </a:t>
            </a:r>
            <a:r>
              <a:rPr lang="en-GB" sz="2400" dirty="0" err="1">
                <a:solidFill>
                  <a:prstClr val="black"/>
                </a:solidFill>
                <a:latin typeface="Poppins"/>
              </a:rPr>
              <a:t>lineup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 of experienced speakers and participants on the main stage and in workshops deliver unfiltered, actionable insights from their own </a:t>
            </a: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journeys.</a:t>
            </a:r>
            <a:endParaRPr lang="fr-FR" sz="20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2621831"/>
            <a:ext cx="8077200" cy="4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5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el badr info\Downloads\Podim-startups-3-Making-Deal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60"/>
            <a:ext cx="12255064" cy="71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-1" y="5252003"/>
            <a:ext cx="12255065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  <a:latin typeface="Poppins"/>
              </a:rPr>
              <a:t>3. </a:t>
            </a: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Secure </a:t>
            </a:r>
            <a:r>
              <a:rPr lang="en-GB" sz="2400" b="1" dirty="0">
                <a:solidFill>
                  <a:srgbClr val="C00000"/>
                </a:solidFill>
                <a:latin typeface="Poppins"/>
              </a:rPr>
              <a:t>funding</a:t>
            </a:r>
            <a:r>
              <a:rPr lang="en-GB" sz="2400" dirty="0">
                <a:solidFill>
                  <a:srgbClr val="C00000"/>
                </a:solidFill>
                <a:latin typeface="Poppin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and forge new business </a:t>
            </a: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partnerships.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Explore 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the </a:t>
            </a:r>
            <a:r>
              <a:rPr lang="en-GB" sz="2400" dirty="0" err="1">
                <a:solidFill>
                  <a:prstClr val="black"/>
                </a:solidFill>
                <a:latin typeface="Poppins"/>
              </a:rPr>
              <a:t>Podim</a:t>
            </a:r>
            <a:r>
              <a:rPr lang="en-GB" sz="2400" dirty="0">
                <a:solidFill>
                  <a:prstClr val="black"/>
                </a:solidFill>
                <a:latin typeface="Poppins"/>
              </a:rPr>
              <a:t> Deal Room, offering an exclusive opportunity to pre-schedule unlimited one-on-one meetings with investors, C-level executives, and accomplished entrepreneurs. </a:t>
            </a:r>
            <a:r>
              <a:rPr lang="en-GB" sz="2400" dirty="0">
                <a:solidFill>
                  <a:srgbClr val="FF0000"/>
                </a:solidFill>
                <a:latin typeface="Poppins"/>
              </a:rPr>
              <a:t>With over 1,300 business meetings last </a:t>
            </a:r>
            <a:r>
              <a:rPr lang="en-GB" sz="2400" dirty="0" smtClean="0">
                <a:solidFill>
                  <a:srgbClr val="FF0000"/>
                </a:solidFill>
                <a:latin typeface="Poppins"/>
              </a:rPr>
              <a:t>year</a:t>
            </a:r>
            <a:r>
              <a:rPr lang="en-GB" sz="2400" dirty="0" smtClean="0">
                <a:solidFill>
                  <a:prstClr val="black"/>
                </a:solidFill>
                <a:latin typeface="Poppins"/>
              </a:rPr>
              <a:t>.</a:t>
            </a:r>
            <a:endParaRPr lang="fr-FR" sz="20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9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4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el badr info\Downloads\Podim-startups-4-Network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18" y="-214111"/>
            <a:ext cx="12212818" cy="70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1" y="5202475"/>
            <a:ext cx="1225506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33333"/>
                </a:solidFill>
                <a:latin typeface="Poppins"/>
              </a:rPr>
              <a:t>4.</a:t>
            </a:r>
            <a:r>
              <a:rPr lang="en-GB" sz="2400" b="1" dirty="0" smtClean="0">
                <a:solidFill>
                  <a:srgbClr val="333333"/>
                </a:solidFill>
                <a:latin typeface="Poppins"/>
              </a:rPr>
              <a:t> Unlock </a:t>
            </a:r>
            <a:r>
              <a:rPr lang="en-GB" sz="2400" b="1" dirty="0">
                <a:solidFill>
                  <a:srgbClr val="C00000"/>
                </a:solidFill>
                <a:latin typeface="Poppins"/>
              </a:rPr>
              <a:t>networking</a:t>
            </a:r>
            <a:r>
              <a:rPr lang="en-GB" sz="2400" b="1" dirty="0">
                <a:solidFill>
                  <a:srgbClr val="333333"/>
                </a:solidFill>
                <a:latin typeface="Poppins"/>
              </a:rPr>
              <a:t> success at </a:t>
            </a:r>
            <a:r>
              <a:rPr lang="en-GB" sz="2400" b="1" dirty="0" err="1">
                <a:solidFill>
                  <a:srgbClr val="333333"/>
                </a:solidFill>
                <a:latin typeface="Poppins"/>
              </a:rPr>
              <a:t>Podim</a:t>
            </a:r>
            <a:endParaRPr lang="en-GB" sz="2400" b="1" dirty="0">
              <a:solidFill>
                <a:srgbClr val="333333"/>
              </a:solidFill>
              <a:latin typeface="Poppins"/>
            </a:endParaRPr>
          </a:p>
          <a:p>
            <a:r>
              <a:rPr lang="en-GB" sz="2400" dirty="0" smtClean="0">
                <a:latin typeface="Poppins"/>
              </a:rPr>
              <a:t>Leverage </a:t>
            </a:r>
            <a:r>
              <a:rPr lang="en-GB" sz="2400" dirty="0">
                <a:latin typeface="Poppins"/>
              </a:rPr>
              <a:t>the </a:t>
            </a:r>
            <a:r>
              <a:rPr lang="en-GB" sz="2400" dirty="0" err="1">
                <a:latin typeface="Poppins"/>
              </a:rPr>
              <a:t>Podim</a:t>
            </a:r>
            <a:r>
              <a:rPr lang="en-GB" sz="2400" dirty="0">
                <a:latin typeface="Poppins"/>
              </a:rPr>
              <a:t> </a:t>
            </a:r>
            <a:r>
              <a:rPr lang="en-GB" sz="2400" dirty="0" smtClean="0">
                <a:latin typeface="Poppins"/>
              </a:rPr>
              <a:t>App </a:t>
            </a:r>
            <a:r>
              <a:rPr lang="en-GB" sz="2400" dirty="0">
                <a:latin typeface="Poppins"/>
              </a:rPr>
              <a:t>for seamless networking – connect with investors, arrange mentor sessions, and identify potential leads.</a:t>
            </a:r>
            <a:endParaRPr lang="fr-FR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4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1" y="5202475"/>
            <a:ext cx="1225506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333333"/>
                </a:solidFill>
                <a:latin typeface="Poppins"/>
              </a:rPr>
              <a:t>Unlock </a:t>
            </a:r>
            <a:r>
              <a:rPr lang="en-GB" sz="2400" b="1" dirty="0">
                <a:solidFill>
                  <a:srgbClr val="333333"/>
                </a:solidFill>
                <a:latin typeface="Poppins"/>
              </a:rPr>
              <a:t>networking success at </a:t>
            </a:r>
            <a:r>
              <a:rPr lang="en-GB" sz="2400" b="1" dirty="0" err="1">
                <a:solidFill>
                  <a:srgbClr val="333333"/>
                </a:solidFill>
                <a:latin typeface="Poppins"/>
              </a:rPr>
              <a:t>Podim</a:t>
            </a:r>
            <a:endParaRPr lang="en-GB" sz="2400" b="1" dirty="0">
              <a:solidFill>
                <a:srgbClr val="333333"/>
              </a:solidFill>
              <a:latin typeface="Poppins"/>
            </a:endParaRPr>
          </a:p>
          <a:p>
            <a:r>
              <a:rPr lang="en-GB" sz="2400" dirty="0" smtClean="0">
                <a:latin typeface="Poppins"/>
              </a:rPr>
              <a:t> Leverage </a:t>
            </a:r>
            <a:r>
              <a:rPr lang="en-GB" sz="2400" dirty="0">
                <a:latin typeface="Poppins"/>
              </a:rPr>
              <a:t>the </a:t>
            </a:r>
            <a:r>
              <a:rPr lang="en-GB" sz="2400" dirty="0" err="1">
                <a:latin typeface="Poppins"/>
              </a:rPr>
              <a:t>Podim</a:t>
            </a:r>
            <a:r>
              <a:rPr lang="en-GB" sz="2400" dirty="0">
                <a:latin typeface="Poppins"/>
              </a:rPr>
              <a:t> App  for seamless networking – connect with investors, arrange mentor sessions, and identify potential leads.</a:t>
            </a:r>
            <a:endParaRPr lang="fr-FR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pic>
        <p:nvPicPr>
          <p:cNvPr id="10242" name="Picture 2" descr="C:\Users\el badr info\Downloads\Podim-startups-5-Deal-Ro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14059"/>
            <a:ext cx="12255065" cy="68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-15767" y="5335870"/>
            <a:ext cx="1225506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5.Valuable </a:t>
            </a:r>
            <a:r>
              <a:rPr lang="en-GB" sz="2400" b="1" dirty="0">
                <a:solidFill>
                  <a:srgbClr val="C00000"/>
                </a:solidFill>
              </a:rPr>
              <a:t>mentoring</a:t>
            </a:r>
            <a:r>
              <a:rPr lang="en-GB" sz="2400" b="1" dirty="0"/>
              <a:t> opportunities</a:t>
            </a:r>
          </a:p>
          <a:p>
            <a:r>
              <a:rPr lang="en-GB" sz="2400" dirty="0"/>
              <a:t>Schedule meetings with founders who’ve overcome all the odds and innovative industry leaders.</a:t>
            </a:r>
          </a:p>
        </p:txBody>
      </p:sp>
    </p:spTree>
    <p:extLst>
      <p:ext uri="{BB962C8B-B14F-4D97-AF65-F5344CB8AC3E}">
        <p14:creationId xmlns:p14="http://schemas.microsoft.com/office/powerpoint/2010/main" xmlns="" val="10215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4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el badr info\Downloads\Podim-startups-6-Pitch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43736" y="237503"/>
            <a:ext cx="1164514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6. </a:t>
            </a:r>
            <a:r>
              <a:rPr lang="en-GB" sz="2800" b="1" dirty="0" smtClean="0">
                <a:solidFill>
                  <a:srgbClr val="C00000"/>
                </a:solidFill>
              </a:rPr>
              <a:t>Elevate</a:t>
            </a:r>
            <a:r>
              <a:rPr lang="en-GB" sz="2800" b="1" dirty="0" smtClean="0"/>
              <a:t> </a:t>
            </a:r>
            <a:r>
              <a:rPr lang="en-GB" sz="2800" b="1" dirty="0"/>
              <a:t>your </a:t>
            </a:r>
            <a:r>
              <a:rPr lang="en-GB" sz="2800" b="1" dirty="0" err="1"/>
              <a:t>startup</a:t>
            </a:r>
            <a:r>
              <a:rPr lang="en-GB" sz="2800" b="1" dirty="0"/>
              <a:t> with the </a:t>
            </a:r>
            <a:r>
              <a:rPr lang="en-GB" sz="2800" b="1" dirty="0" err="1"/>
              <a:t>Podim</a:t>
            </a:r>
            <a:r>
              <a:rPr lang="en-GB" sz="2800" b="1" dirty="0"/>
              <a:t> Pitching </a:t>
            </a:r>
            <a:r>
              <a:rPr lang="en-GB" sz="2800" b="1" dirty="0" smtClean="0"/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8183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ED0AC5-E08E-B145-BAE6-8815CF2F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59" y="1682658"/>
            <a:ext cx="10219792" cy="63925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A0C8655-6ED4-2848-ACA2-705420C5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58" y="2274595"/>
            <a:ext cx="5526208" cy="3472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</a:t>
            </a:r>
            <a:r>
              <a:rPr lang="x-none" sz="1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x-none" sz="1400">
                <a:solidFill>
                  <a:schemeClr val="accent2">
                    <a:lumMod val="75000"/>
                  </a:schemeClr>
                </a:solidFill>
              </a:rPr>
              <a:t>Amal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HASSAINE – KAZI TANI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&amp;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Prof. Mahieddine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1400" smtClean="0">
                <a:solidFill>
                  <a:schemeClr val="accent2">
                    <a:lumMod val="75000"/>
                  </a:schemeClr>
                </a:solidFill>
              </a:rPr>
              <a:t>BOUMENDJEL</a:t>
            </a:r>
          </a:p>
        </p:txBody>
      </p:sp>
      <p:sp>
        <p:nvSpPr>
          <p:cNvPr id="5" name="Rectangle 4"/>
          <p:cNvSpPr/>
          <p:nvPr/>
        </p:nvSpPr>
        <p:spPr>
          <a:xfrm>
            <a:off x="9968767" y="6318995"/>
            <a:ext cx="2018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solidFill>
                  <a:srgbClr val="0000FF"/>
                </a:solidFill>
              </a:rPr>
              <a:t>https://entrepreneurship.de/en/competition </a:t>
            </a:r>
            <a:endParaRPr lang="fr-FR" sz="13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drapeau Allemand rond - 10cm - Sticker/autocoll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013" y="2954241"/>
            <a:ext cx="1159962" cy="150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377 300+ Planète Terre Stock Illustrations, graphiques vectoriels libre de  droits et Clip Art - iStock | Terre vue du ciel, Globe terrestre,  Planisphè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1392" y="4676754"/>
            <a:ext cx="1293204" cy="129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LL\Desktop\Commission Nationale Innovation Entreprenariat\Infographie\Logo3.png"/>
          <p:cNvPicPr>
            <a:picLocks noChangeAspect="1" noChangeArrowheads="1"/>
          </p:cNvPicPr>
          <p:nvPr/>
        </p:nvPicPr>
        <p:blipFill>
          <a:blip r:embed="rId4"/>
          <a:srcRect b="19483"/>
          <a:stretch>
            <a:fillRect/>
          </a:stretch>
        </p:blipFill>
        <p:spPr bwMode="auto">
          <a:xfrm>
            <a:off x="10081622" y="14059"/>
            <a:ext cx="1751778" cy="139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461247" y="815783"/>
            <a:ext cx="74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d’un programme international</a:t>
            </a:r>
            <a:endParaRPr lang="fr-F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299155" y="2755827"/>
            <a:ext cx="135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d’origine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99951" y="435283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cible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5787" y="604886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r="80244" b="85125"/>
          <a:stretch>
            <a:fillRect/>
          </a:stretch>
        </p:blipFill>
        <p:spPr bwMode="auto">
          <a:xfrm>
            <a:off x="10067348" y="1846729"/>
            <a:ext cx="1821529" cy="7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485" y="-295476"/>
            <a:ext cx="2341562" cy="199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89" y="-248178"/>
            <a:ext cx="2341562" cy="1946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el badr info\Downloads\Podim-startups-Marketpla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825"/>
            <a:ext cx="12344400" cy="70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25195" y="5386386"/>
            <a:ext cx="12003741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7. Step </a:t>
            </a:r>
            <a:r>
              <a:rPr lang="en-GB" sz="2400" b="1" dirty="0"/>
              <a:t>into the </a:t>
            </a:r>
            <a:r>
              <a:rPr lang="en-GB" sz="2400" b="1" dirty="0" err="1"/>
              <a:t>Podim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C00000"/>
                </a:solidFill>
              </a:rPr>
              <a:t>Marketplace spotlight</a:t>
            </a:r>
          </a:p>
          <a:p>
            <a:r>
              <a:rPr lang="en-GB" sz="2400" dirty="0"/>
              <a:t>Showcase your </a:t>
            </a:r>
            <a:r>
              <a:rPr lang="en-GB" sz="2400" dirty="0" err="1"/>
              <a:t>startup</a:t>
            </a:r>
            <a:r>
              <a:rPr lang="en-GB" sz="2400" dirty="0"/>
              <a:t> at the heart of </a:t>
            </a:r>
            <a:r>
              <a:rPr lang="en-GB" sz="2400" dirty="0" err="1"/>
              <a:t>Podim</a:t>
            </a:r>
            <a:r>
              <a:rPr lang="en-GB" sz="2400" dirty="0"/>
              <a:t>. Impress investors, executives, partners, talent, and media by demonstrating your product. Utilize the demo booth to share your product’s story and development background.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122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{42EC99EC-67BA-F044-AA5E-345873B90048}tf10001060</Template>
  <TotalTime>600</TotalTime>
  <Words>1097</Words>
  <Application>Microsoft Office PowerPoint</Application>
  <PresentationFormat>Personnalisé</PresentationFormat>
  <Paragraphs>209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Facette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Diapositive 12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Citizen Entrepreneurship Competition</vt:lpstr>
      <vt:lpstr>Diapositive 23</vt:lpstr>
      <vt:lpstr>Citizen Entrepreneurship Competition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admin</cp:lastModifiedBy>
  <cp:revision>60</cp:revision>
  <dcterms:created xsi:type="dcterms:W3CDTF">2025-02-24T10:05:18Z</dcterms:created>
  <dcterms:modified xsi:type="dcterms:W3CDTF">2025-02-26T12:19:40Z</dcterms:modified>
</cp:coreProperties>
</file>